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31"/>
  </p:notesMasterIdLst>
  <p:sldIdLst>
    <p:sldId id="256" r:id="rId2"/>
    <p:sldId id="304" r:id="rId3"/>
    <p:sldId id="299" r:id="rId4"/>
    <p:sldId id="306" r:id="rId5"/>
    <p:sldId id="308" r:id="rId6"/>
    <p:sldId id="323" r:id="rId7"/>
    <p:sldId id="324" r:id="rId8"/>
    <p:sldId id="325" r:id="rId9"/>
    <p:sldId id="326" r:id="rId10"/>
    <p:sldId id="327" r:id="rId11"/>
    <p:sldId id="328" r:id="rId12"/>
    <p:sldId id="330" r:id="rId13"/>
    <p:sldId id="297" r:id="rId14"/>
    <p:sldId id="314" r:id="rId15"/>
    <p:sldId id="317" r:id="rId16"/>
    <p:sldId id="298" r:id="rId17"/>
    <p:sldId id="318" r:id="rId18"/>
    <p:sldId id="319" r:id="rId19"/>
    <p:sldId id="296" r:id="rId20"/>
    <p:sldId id="273" r:id="rId21"/>
    <p:sldId id="257" r:id="rId22"/>
    <p:sldId id="292" r:id="rId23"/>
    <p:sldId id="290" r:id="rId24"/>
    <p:sldId id="259" r:id="rId25"/>
    <p:sldId id="331" r:id="rId26"/>
    <p:sldId id="333" r:id="rId27"/>
    <p:sldId id="336" r:id="rId28"/>
    <p:sldId id="334" r:id="rId29"/>
    <p:sldId id="332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33FF"/>
    <a:srgbClr val="FFCCFF"/>
    <a:srgbClr val="CCFFCC"/>
    <a:srgbClr val="33CC33"/>
    <a:srgbClr val="99FFCC"/>
    <a:srgbClr val="00FF99"/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56" autoAdjust="0"/>
  </p:normalViewPr>
  <p:slideViewPr>
    <p:cSldViewPr snapToGrid="0">
      <p:cViewPr>
        <p:scale>
          <a:sx n="78" d="100"/>
          <a:sy n="78" d="100"/>
        </p:scale>
        <p:origin x="-174" y="-6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9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9C81C-7F33-4EF8-BB09-B3F55B6E5D41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644F4-37D7-43B8-8AC5-FDFDFD846F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0438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644F4-37D7-43B8-8AC5-FDFDFD846F8A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3796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5319-D2BD-4CFB-BD8B-E125591D0BB2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C9FD-0566-470B-AA4D-0E35E4DA7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4155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5319-D2BD-4CFB-BD8B-E125591D0BB2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C9FD-0566-470B-AA4D-0E35E4DA7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1963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5319-D2BD-4CFB-BD8B-E125591D0BB2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C9FD-0566-470B-AA4D-0E35E4DA78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1904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5319-D2BD-4CFB-BD8B-E125591D0BB2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C9FD-0566-470B-AA4D-0E35E4DA7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2279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5319-D2BD-4CFB-BD8B-E125591D0BB2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C9FD-0566-470B-AA4D-0E35E4DA78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288031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5319-D2BD-4CFB-BD8B-E125591D0BB2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C9FD-0566-470B-AA4D-0E35E4DA7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8846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5319-D2BD-4CFB-BD8B-E125591D0BB2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C9FD-0566-470B-AA4D-0E35E4DA7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8216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5319-D2BD-4CFB-BD8B-E125591D0BB2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C9FD-0566-470B-AA4D-0E35E4DA7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9207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5319-D2BD-4CFB-BD8B-E125591D0BB2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C9FD-0566-470B-AA4D-0E35E4DA7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2539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5319-D2BD-4CFB-BD8B-E125591D0BB2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C9FD-0566-470B-AA4D-0E35E4DA7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7075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5319-D2BD-4CFB-BD8B-E125591D0BB2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C9FD-0566-470B-AA4D-0E35E4DA7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7108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5319-D2BD-4CFB-BD8B-E125591D0BB2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C9FD-0566-470B-AA4D-0E35E4DA7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3630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5319-D2BD-4CFB-BD8B-E125591D0BB2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C9FD-0566-470B-AA4D-0E35E4DA7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3910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5319-D2BD-4CFB-BD8B-E125591D0BB2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C9FD-0566-470B-AA4D-0E35E4DA7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3191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5319-D2BD-4CFB-BD8B-E125591D0BB2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C9FD-0566-470B-AA4D-0E35E4DA7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2838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5319-D2BD-4CFB-BD8B-E125591D0BB2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6C9FD-0566-470B-AA4D-0E35E4DA7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342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25319-D2BD-4CFB-BD8B-E125591D0BB2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986C9FD-0566-470B-AA4D-0E35E4DA78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372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iro23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532659"/>
            <a:ext cx="8213982" cy="3773011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ОБНОВЛЁННЫХ ФГОС НОО И ФГОС ООО</a:t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242816"/>
            <a:ext cx="7610300" cy="2344415"/>
          </a:xfrm>
        </p:spPr>
        <p:txBody>
          <a:bodyPr>
            <a:noAutofit/>
          </a:bodyPr>
          <a:lstStyle/>
          <a:p>
            <a:pPr>
              <a:lnSpc>
                <a:spcPts val="2160"/>
              </a:lnSpc>
              <a:spcBef>
                <a:spcPts val="0"/>
              </a:spcBef>
            </a:pP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Анодченко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Надежда Анатольевна,</a:t>
            </a:r>
          </a:p>
          <a:p>
            <a:pPr>
              <a:lnSpc>
                <a:spcPts val="216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МКОУДПО </a:t>
            </a:r>
          </a:p>
          <a:p>
            <a:pPr>
              <a:lnSpc>
                <a:spcPts val="216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Отрадненский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методический центр»</a:t>
            </a:r>
          </a:p>
          <a:p>
            <a:pPr>
              <a:lnSpc>
                <a:spcPts val="2160"/>
              </a:lnSpc>
              <a:spcBef>
                <a:spcPts val="0"/>
              </a:spcBef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16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17.02.2022 г.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540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676" y="213065"/>
            <a:ext cx="11878322" cy="100317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Промежуточная аттестация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676" y="1305017"/>
            <a:ext cx="11878322" cy="54420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600" dirty="0" smtClean="0"/>
              <a:t> 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урочной деятельности; </a:t>
            </a:r>
            <a:endParaRPr lang="ru-RU" sz="4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внеурочной 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 </a:t>
            </a:r>
            <a:endParaRPr lang="ru-RU" sz="4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оценки 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деятельности 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4809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676" y="213065"/>
            <a:ext cx="11878322" cy="180216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Обновлённые ФГОС – 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усвоения знаний и учебных действий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676" y="2157274"/>
            <a:ext cx="11878322" cy="458975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lvl="0" algn="just">
              <a:lnSpc>
                <a:spcPts val="3240"/>
              </a:lnSpc>
              <a:spcBef>
                <a:spcPts val="0"/>
              </a:spcBef>
            </a:pPr>
            <a:r>
              <a:rPr lang="ru-RU" sz="3600" dirty="0" smtClean="0"/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компетенций в предметных областях, </a:t>
            </a:r>
            <a:r>
              <a:rPr lang="ru-RU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учебно-исследовательской и проектной деятельности;</a:t>
            </a:r>
          </a:p>
          <a:p>
            <a:pPr marL="0" lvl="0" algn="just">
              <a:spcBef>
                <a:spcPts val="0"/>
              </a:spcBef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навыка участия в различных формах организации учебно-исследовательской и проектной деятельности, в том числе </a:t>
            </a:r>
            <a:r>
              <a:rPr lang="ru-RU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конкурсах, олимпиадах, научных обществах, научно-практических конференциях, </a:t>
            </a:r>
            <a:r>
              <a:rPr lang="ru-RU" sz="32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олимпиадах;</a:t>
            </a:r>
          </a:p>
          <a:p>
            <a:pPr marL="0" lvl="0" algn="just">
              <a:lnSpc>
                <a:spcPts val="3240"/>
              </a:lnSpc>
              <a:spcBef>
                <a:spcPts val="0"/>
              </a:spcBef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  и   развитие   компетенций   обучающихся   в   области   использования   </a:t>
            </a:r>
            <a:r>
              <a:rPr lang="ru-RU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ИКТ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на уровне общего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пользования;</a:t>
            </a:r>
          </a:p>
          <a:p>
            <a:pPr marL="0" algn="just">
              <a:lnSpc>
                <a:spcPts val="3240"/>
              </a:lnSpc>
              <a:spcBef>
                <a:spcPts val="0"/>
              </a:spcBef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знаний и навыков в области </a:t>
            </a:r>
            <a:r>
              <a:rPr lang="ru-RU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грамотности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устойчивого развития общества.</a:t>
            </a:r>
          </a:p>
          <a:p>
            <a:pPr lvl="0" algn="just">
              <a:lnSpc>
                <a:spcPts val="4440"/>
              </a:lnSpc>
              <a:spcBef>
                <a:spcPts val="0"/>
              </a:spcBef>
            </a:pP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2112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777" y="97654"/>
            <a:ext cx="12020365" cy="710214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кабинетам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777" y="923278"/>
            <a:ext cx="11940466" cy="584150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Кабинеты </a:t>
            </a:r>
            <a:r>
              <a:rPr lang="ru-RU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предметным областям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"Русский язык и литература", "Родной язык и родная литература", "Иностранные языки", "Общественно-научные предметы", "Искусство", "Технология", "Физическая культура и основы безопасности жизнедеятельности" должны быть оснащены комплектами наглядных пособий, карт, учебных макетов, специального оборудования, обеспечивающих развитие компетенций в соответствии с программой основного общего образования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Кабинеты </a:t>
            </a:r>
            <a:r>
              <a:rPr lang="ru-RU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естественно-научного </a:t>
            </a:r>
            <a:r>
              <a:rPr lang="ru-RU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цикла,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кабинеты физики, химии, биологии, должны быть оборудованы комплектами специального лабораторного оборудования, обеспечивающего проведение лабораторных работ и опытно-экспериментальной деятельности в соответствии с программой основного общего образования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специально оборудованных кабинетов, </a:t>
            </a:r>
            <a:r>
              <a:rPr lang="ru-RU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интегрирующих средства обучения и воспитания по нескольким учебным предметам.</a:t>
            </a:r>
          </a:p>
        </p:txBody>
      </p:sp>
    </p:spTree>
    <p:extLst>
      <p:ext uri="{BB962C8B-B14F-4D97-AF65-F5344CB8AC3E}">
        <p14:creationId xmlns="" xmlns:p14="http://schemas.microsoft.com/office/powerpoint/2010/main" val="3711305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186" y="1"/>
            <a:ext cx="11851690" cy="103868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ОБРАЗОВАТЕЛЬНАЯ ПРОГРАММА (ООП) 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ФЗ «Об образовании в РФ» от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29.12. 2012 г. № 273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ФЗ 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изменениями и дополнениями)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186" y="1038687"/>
            <a:ext cx="11851690" cy="572609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12. Образовательные программы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1. </a:t>
            </a:r>
            <a:r>
              <a:rPr lang="ru-RU" sz="2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</a:t>
            </a:r>
            <a:r>
              <a:rPr lang="ru-RU" sz="2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определяют содержание образования.</a:t>
            </a:r>
            <a:r>
              <a:rPr lang="ru-RU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ru-RU" sz="22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5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программы </a:t>
            </a:r>
            <a:r>
              <a:rPr lang="ru-RU" sz="2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разрабатываются и утверждаются организацией,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осуществляющей образовательную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7.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осуществляющие образовательную деятельность по имеющим государственную аккредитацию образовательным программам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разрабатывают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программы </a:t>
            </a:r>
            <a:r>
              <a:rPr lang="ru-RU" sz="2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федеральными государственными образовательными стандартами </a:t>
            </a:r>
            <a:r>
              <a:rPr lang="ru-RU" sz="2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 </a:t>
            </a:r>
            <a:r>
              <a:rPr lang="ru-RU" sz="2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учётом </a:t>
            </a:r>
            <a:r>
              <a:rPr lang="ru-RU" sz="2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соответствующих примерных основных образовательных программ.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7.2.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разработке основной общеобразовательной программы организация, осуществляющая образовательную деятельность, </a:t>
            </a:r>
            <a:r>
              <a:rPr lang="ru-RU" sz="2200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вправе</a:t>
            </a:r>
            <a:r>
              <a:rPr lang="ru-RU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предусмотреть применение при реализации соответствующей образовательной программы примерного учебного плана и (или) примерного календарного учебного графика, и (или) примерных рабочих программ учебных предметов, курсов, дисциплин (модулей), </a:t>
            </a:r>
            <a:r>
              <a:rPr lang="ru-RU" sz="2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включённых в соответствующую примерную основную общеобразовательную программу. В этом случае такая учебно-методическая документация не разрабатывается</a:t>
            </a:r>
            <a:r>
              <a:rPr lang="ru-RU" sz="2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7.2 введена Федеральным законом от 02.07.2021 г. № 322 – ФЗ)</a:t>
            </a:r>
          </a:p>
          <a:p>
            <a:pPr marL="0" indent="0" algn="just">
              <a:lnSpc>
                <a:spcPts val="2880"/>
              </a:lnSpc>
              <a:spcBef>
                <a:spcPts val="0"/>
              </a:spcBef>
              <a:buNone/>
            </a:pPr>
            <a:endParaRPr lang="ru-RU" sz="24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248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186" y="0"/>
            <a:ext cx="11851690" cy="131389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ОБРАЗОВАТЕЛЬНАЯ ПРОГРАММА (ООП) </a:t>
            </a:r>
            <a:br>
              <a:rPr lang="ru-RU" sz="27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(ФЗ «Об образовании в РФ» от 29.12. 2012 г. № 273 – ФЗ </a:t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изменениями и дополнениями)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186" y="1313895"/>
            <a:ext cx="11851690" cy="545089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lnSpc>
                <a:spcPts val="288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12.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программы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880"/>
              </a:lnSpc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9.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основные общеобразовательные </a:t>
            </a:r>
            <a:r>
              <a:rPr lang="ru-RU" sz="22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разрабатываются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учётом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уровня и направленности на основе федеральных государственных образовательных </a:t>
            </a:r>
            <a:r>
              <a:rPr lang="ru-RU" sz="22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стандартов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иное не установлено настоящим Федеральным законом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ts val="2880"/>
              </a:lnSpc>
              <a:spcBef>
                <a:spcPts val="0"/>
              </a:spcBef>
              <a:buNone/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ред. Федерального 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от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26.05.2021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№ 144 – ФЗ)</a:t>
            </a:r>
          </a:p>
          <a:p>
            <a:pPr marL="0" indent="0" algn="just">
              <a:lnSpc>
                <a:spcPts val="2880"/>
              </a:lnSpc>
              <a:spcBef>
                <a:spcPts val="0"/>
              </a:spcBef>
              <a:buNone/>
            </a:pP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9.1. </a:t>
            </a:r>
            <a:r>
              <a:rPr lang="ru-RU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основные общеобразовательные программы,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 в себя примерную рабочую </a:t>
            </a:r>
            <a:r>
              <a:rPr lang="ru-RU" sz="2200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программу</a:t>
            </a:r>
            <a:r>
              <a:rPr lang="ru-RU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воспитания и примерный календарный    </a:t>
            </a:r>
            <a:r>
              <a:rPr lang="ru-RU" sz="2200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r>
              <a:rPr lang="ru-RU" sz="2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  воспитательной    работы.</a:t>
            </a:r>
          </a:p>
          <a:p>
            <a:pPr marL="0" indent="0" algn="just">
              <a:lnSpc>
                <a:spcPts val="2880"/>
              </a:lnSpc>
              <a:spcBef>
                <a:spcPts val="0"/>
              </a:spcBef>
              <a:buNone/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(часть 9.1 введена Федеральным законом от 31.07.2020 г. № 304 – ФЗ; в ред. Федерального закона от 26.05.2021 г. № 144 – ФЗ)</a:t>
            </a:r>
          </a:p>
          <a:p>
            <a:pPr marL="0" indent="0" algn="just">
              <a:lnSpc>
                <a:spcPts val="288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10. </a:t>
            </a:r>
            <a:r>
              <a:rPr lang="ru-RU" sz="2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основные образовательные программы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включаются по результатам экспертизы </a:t>
            </a:r>
            <a:r>
              <a:rPr lang="ru-RU" sz="20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реестр примерных основных образовательных программ,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являющийся государственной информационной системой. Информация, содержащаяся в реестре примерных основных образовательных программ, является общедоступной </a:t>
            </a:r>
            <a:r>
              <a:rPr lang="ru-RU" sz="2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https://fgosreestr.ru</a:t>
            </a:r>
            <a:r>
              <a:rPr lang="ru-RU" sz="2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lnSpc>
                <a:spcPts val="2880"/>
              </a:lnSpc>
              <a:spcBef>
                <a:spcPts val="0"/>
              </a:spcBef>
              <a:buNone/>
            </a:pPr>
            <a:endParaRPr 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419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21" y="79898"/>
            <a:ext cx="12002610" cy="52378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структуре программы основного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95359596"/>
              </p:ext>
            </p:extLst>
          </p:nvPr>
        </p:nvGraphicFramePr>
        <p:xfrm>
          <a:off x="71438" y="603682"/>
          <a:ext cx="12001500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2112"/>
                <a:gridCol w="6089388"/>
              </a:tblGrid>
              <a:tr h="45106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 НОО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 ООО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25958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Структура программы начального общего образования включает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обязательную часть и часть, формируемую участниками образовательных отношений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 счёт включения в учебные планы учебных предметов, учебных курсов (в том числе внеурочной деятельности), учебных модулей </a:t>
                      </a:r>
                      <a:r>
                        <a:rPr lang="ru-RU" sz="1800" b="1" kern="1200" dirty="0" smtClean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выбору родителей (законных представителей) несовершеннолетних обучающихся из перечня, предлагаемого Организацией.</a:t>
                      </a:r>
                    </a:p>
                    <a:p>
                      <a:pPr algn="just"/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Структура программы основного общего образования, в том числе адаптированной, включает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обязательную часть и часть, формируемую участниками образовательных отношений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 счёт включения в учебные планы учебных предметов, учебных курсов (в том числе внеурочной деятельности), учебных модулей </a:t>
                      </a:r>
                      <a:r>
                        <a:rPr lang="ru-RU" sz="1800" b="1" kern="1200" dirty="0" smtClean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выбору обучающихся, родителей (законных представителей) несовершеннолетних обучающихся из перечня, предлагаемого Организацией.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043"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Объём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обязательной части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программы начального общего образования составляет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80%,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 объём части,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формируемой участниками образовательных отношений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из перечня, предлагаемого Организацией, –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20% </a:t>
                      </a:r>
                      <a:r>
                        <a:rPr lang="ru-RU" sz="1800" b="1" u="sng" kern="1200" dirty="0" smtClean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общего объёма программы</a:t>
                      </a:r>
                      <a:r>
                        <a:rPr lang="ru-RU" sz="1800" b="1" kern="1200" dirty="0" smtClean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начального общего образования.</a:t>
                      </a:r>
                      <a:endParaRPr lang="ru-RU" b="1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Объём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обязательной части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программы основного общего образования составляет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70%,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 объём части,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формируемой участниками образовательных отношений </a:t>
                      </a: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 перечня, предлагаемого Организацией, –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30% </a:t>
                      </a:r>
                      <a:r>
                        <a:rPr lang="ru-RU" sz="1800" b="1" u="sng" kern="1200" dirty="0" smtClean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общего объёма программы </a:t>
                      </a:r>
                      <a:r>
                        <a:rPr lang="ru-RU" sz="1800" b="1" kern="1200" dirty="0" smtClean="0">
                          <a:solidFill>
                            <a:srgbClr val="3333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основного общего образования.</a:t>
                      </a:r>
                      <a:endParaRPr lang="ru-RU" b="1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4340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Формы организации образовательной деятельности,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чередование урочной и внеурочной деятельности при реализации программы начального общего образования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определяет   самостоятельно.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Формы организации образовательной деятельности,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чередование урочной и внеурочной деятельности при реализации программы основного общего образования, в том числе адаптированной, </a:t>
                      </a: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определяет самостоятельно.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35983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32" y="97654"/>
            <a:ext cx="12002610" cy="139379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ООП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(ФГОС НОО, </a:t>
            </a:r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утверждённый приказом МП РФ от 31.05.2021 г. № </a:t>
            </a: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286; </a:t>
            </a:r>
            <a:b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ООО, утверждённый </a:t>
            </a:r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МП РФ от 31.05.2021 г. № </a:t>
            </a:r>
            <a:r>
              <a:rPr lang="ru-RU" sz="2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287)</a:t>
            </a:r>
            <a:r>
              <a:rPr lang="ru-RU" sz="1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88647784"/>
              </p:ext>
            </p:extLst>
          </p:nvPr>
        </p:nvGraphicFramePr>
        <p:xfrm>
          <a:off x="106532" y="1562470"/>
          <a:ext cx="12002610" cy="5211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6377"/>
                <a:gridCol w="4456590"/>
                <a:gridCol w="3799643"/>
              </a:tblGrid>
              <a:tr h="1267602">
                <a:tc>
                  <a:txBody>
                    <a:bodyPr/>
                    <a:lstStyle/>
                    <a:p>
                      <a:pPr algn="ctr"/>
                      <a:r>
                        <a:rPr lang="ru-RU" sz="3200" b="1" u="non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Целевой </a:t>
                      </a:r>
                    </a:p>
                    <a:p>
                      <a:pPr algn="ctr"/>
                      <a:r>
                        <a:rPr lang="ru-RU" sz="3200" b="1" u="non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раздел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u="non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Содержательный раздел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u="non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Организационный раздел</a:t>
                      </a:r>
                      <a:endParaRPr lang="ru-RU" sz="3200" b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4359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определяет общее назначение, цели, задачи и планируемые результаты реализации программы НОО, ООО, в том числе способы определения достижения этих целей и результатов</a:t>
                      </a:r>
                      <a:endParaRPr lang="ru-RU" sz="2400" b="1" u="non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определяет общее содержание НОО, ООО и включает образовательные программы, ориентированные на достижение личностных, предметных и метапредметных результатов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должен определять общие рамки организации образовательной деятельности, организационные механизмы и условия реализации программы</a:t>
                      </a:r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2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04999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21" y="1"/>
            <a:ext cx="12020365" cy="126950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ООП 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(ФГОС НОО, утверждённый приказом МП РФ от 31.05.2021 г. № 286; 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ООО, утверждённый приказом МП РФ от 31.05.2021 г. № 287)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29476"/>
              </p:ext>
            </p:extLst>
          </p:nvPr>
        </p:nvGraphicFramePr>
        <p:xfrm>
          <a:off x="71438" y="1367161"/>
          <a:ext cx="12030858" cy="5492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0074"/>
                <a:gridCol w="6010784"/>
              </a:tblGrid>
              <a:tr h="91428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ФГ6ОС НОО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 ООО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76921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u="non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Целевой раздел</a:t>
                      </a:r>
                      <a:r>
                        <a:rPr lang="ru-RU" sz="2400" b="1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u="non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ООП</a:t>
                      </a:r>
                      <a:r>
                        <a:rPr lang="ru-RU" sz="2400" b="1" u="none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определяет общее назначение, цели, задачи и планируемые результаты реализации программы основного общего образования, в том числе способы определения достижения этих целей и результатов</a:t>
                      </a:r>
                      <a:r>
                        <a:rPr lang="ru-RU" sz="2400" b="1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24172"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пояснительная записка; 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2400" kern="1200" dirty="0" smtClean="0"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планируемые результаты освоения обучающимися программы НОО;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система оценки достижения планируемых результатов освоения программы НОО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пояснительная записка;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2400" kern="1200" dirty="0" smtClean="0"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планируемые результаты освоения обучающимися программы ООО;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система оценки достижения планируемых результатов освоения программы ООО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24918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21" y="1"/>
            <a:ext cx="12020365" cy="137603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ООП 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(ФГОС НОО, утверждённый приказом МП РФ от 31.05.2021 г. № 286; 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ООО, утверждённый приказом МП РФ от 31.05.2021 г. № 287)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76143990"/>
              </p:ext>
            </p:extLst>
          </p:nvPr>
        </p:nvGraphicFramePr>
        <p:xfrm>
          <a:off x="71438" y="1464816"/>
          <a:ext cx="12020550" cy="5354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0069"/>
                <a:gridCol w="6250481"/>
              </a:tblGrid>
              <a:tr h="68553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 НОО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 ООО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0740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u="none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Содержательный раздел ООП </a:t>
                      </a:r>
                      <a:r>
                        <a:rPr lang="ru-RU" sz="24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(определяет общее содержание ООО и включает образовательные программы, ориентированные на достижение личностных, предметных и метапредметных результатов)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0401"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рабочие </a:t>
                      </a:r>
                      <a:r>
                        <a:rPr lang="ru-RU" sz="2400" kern="1200" dirty="0" smtClean="0"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программы учебных предметов, учебных курсов (в том числе внеурочной деятельности), учебных модулей;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формирования универсальных учебных действий у обучающихся; 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рабочая программа воспитания</a:t>
                      </a:r>
                    </a:p>
                    <a:p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рабочие программы </a:t>
                      </a:r>
                      <a:r>
                        <a:rPr lang="ru-RU" sz="2400" kern="1200" dirty="0" smtClean="0">
                          <a:solidFill>
                            <a:srgbClr val="FF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учебных предметов, учебных курсов (в том числе внеурочной деятельности), учебных модулей;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формирования универсальных учебных действий у обучающихся; 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рабочая программа воспитания;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2400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    коррекционной   работы   (разрабатывается   при   наличии</a:t>
                      </a:r>
                      <a:r>
                        <a:rPr lang="ru-RU" sz="2400" kern="12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kern="12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Организации обучающихся с ОВЗ)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21895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44" y="1"/>
            <a:ext cx="12129855" cy="60368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ООП, РП, ПООП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97441642"/>
              </p:ext>
            </p:extLst>
          </p:nvPr>
        </p:nvGraphicFramePr>
        <p:xfrm>
          <a:off x="62144" y="683581"/>
          <a:ext cx="12129855" cy="6111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8835"/>
                <a:gridCol w="2282861"/>
                <a:gridCol w="5408159"/>
              </a:tblGrid>
              <a:tr h="158162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Основная образовательная  программа (ООП) в контексте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ФЗ «Об образовании в РФ» 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(гл. 1, ст. 2, часть 9) </a:t>
                      </a:r>
                    </a:p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(п. 9 в ред.</a:t>
                      </a:r>
                      <a:r>
                        <a:rPr lang="ru-RU" sz="18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ФЗ от 31.07.2020 г. № 304-ФЗ)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Рабочая программа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Примерная основная образовательная  программа (ПООП) в контексте ФЗ «Об образовании в РФ» (гл. 1, ст. 2, часть 10)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(п. 10 в ред. ФЗ от 31.07.2020 г. № 304 -</a:t>
                      </a:r>
                      <a:r>
                        <a:rPr lang="ru-RU" sz="18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ФЗ)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26214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ООП – 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комплекс основных характеристик образования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(объём, содержание, планируемые результаты) и организационно-педагогических условий, который представлен в виде учебного плана, календарного учебного графика, рабочих программ учебных предметов, курсов, дисциплин (модулей), иных компонентов, </a:t>
                      </a:r>
                      <a:r>
                        <a:rPr lang="ru-RU" sz="18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оценочных и методических материалов,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 также в предусмотренных настоящим Федеральным законом случаях в виде рабочей программы воспитания, календарного плана воспитательной работы, форм аттестации.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Рабочая программа – обязательная часть основной образовательной программы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каждого из уровней общего образования или курса. 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ПООП – учебно – методическая документация</a:t>
                      </a:r>
                      <a:r>
                        <a:rPr lang="ru-RU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7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(примерный учебный план, примерный календарный учебный график, примерные рабочие программы учебных предметов, курсов, дисциплин (модулей), иных компонентов, а также в предусмотренных настоящим Федеральным законом случаях примерная рабочая программа воспитания, примерный календарный план воспитательной работы), определяющая рекомендуемые объём и содержание образования определённого уровня и (или) определённой направленности, планируемые результаты освоения образовательной программы, примерные условия образовательной деятельности, включая примерные расчёты нормативных затрат оказания государственных услуг по реализации образовательной программы).</a:t>
                      </a:r>
                      <a:endParaRPr lang="ru-RU" sz="17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6780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777" y="79899"/>
            <a:ext cx="12020365" cy="683581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РОССИЙСКОГО ОБРАЗОВАНИЯ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777" y="905522"/>
            <a:ext cx="11958221" cy="5859261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ts val="288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РФ Путина В.В. от 07.05.2018 г. № 204 </a:t>
            </a:r>
          </a:p>
          <a:p>
            <a:pPr marL="0" indent="0" algn="ctr">
              <a:lnSpc>
                <a:spcPts val="288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национальных целях и стратегических задачах развития РФ на период до 2024 г.»</a:t>
            </a:r>
          </a:p>
          <a:p>
            <a:pPr marL="0" indent="0" algn="just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глобальной конкурентоспособности российского образования, вхождение Российской Федерации в число 10 ведущих стран мира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качеству общего образования;</a:t>
            </a:r>
          </a:p>
          <a:p>
            <a:pPr marL="0" indent="0" algn="just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гармонично развитой и социально ответственной личности на основе духовно – нравственных ценностей народов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Федерации, исторических и национально – культурных традиций.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6223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50920"/>
            <a:ext cx="8596668" cy="62143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ДОГОВОРИМСЯ О ПОНЯТИЯХ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91953"/>
            <a:ext cx="8596668" cy="550415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Оценка, оценивание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процедура установления соответствия наличных результатов планируемым или требуемым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извне.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Отметка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формальное выражение результатов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поурочный контроль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контроль результатов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тематический контроль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контроль результатов прохождения тематического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раздела.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Промежуточная аттестация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контроль освоения обучающимися основной общеобразовательной программы (за исключением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 дошкольного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образования) за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равный одному учебному году.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аттестация, оценивание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контроль результатов уровня общего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7832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654" y="1"/>
            <a:ext cx="12011488" cy="109195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ПОНИМАЕМ ПОД 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РАБОЧИМИ ПРОГРАММАМИ?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654" y="1091954"/>
            <a:ext cx="12011488" cy="564619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 – обязательная часть основной образовательной программы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из уровней общего образования или учебного курса. По ФГОС, в содержательном разделе ООП должны быть представлены рабочие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(далее – РП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lvl="0"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учебным предметам основной части учебного плана;</a:t>
            </a:r>
          </a:p>
          <a:p>
            <a:pPr lvl="0"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учебным курсам части учебного плана, формируемой участниками образовательных отношений;</a:t>
            </a:r>
          </a:p>
          <a:p>
            <a:pPr lvl="0"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учебным курсам внеурочной деятельности, включённым в план внеурочной деятельности.</a:t>
            </a:r>
            <a:r>
              <a:rPr lang="ru-RU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РП </a:t>
            </a:r>
            <a:r>
              <a:rPr lang="ru-RU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основа достижения обучающимися планируемых результатов освоения ООП: личностных, метапредметных, предметных.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512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983" y="71022"/>
            <a:ext cx="11718525" cy="77235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ИСХОДНЫМИ ДОКУМЕНТАМИ ДЛЯ СОСТАВЛЕНИЯ РП УЧЕБНЫХ ПРЕДМЕТОВ, УЧЕБНЫХ КУРСОВ ЯВЛЯЮТСЯ: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984" y="1722269"/>
            <a:ext cx="8910018" cy="506914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SzPct val="100000"/>
              <a:buNone/>
            </a:pPr>
            <a:endParaRPr lang="ru-RU" dirty="0"/>
          </a:p>
          <a:p>
            <a:pPr marL="0" indent="0" algn="just">
              <a:buNone/>
            </a:pP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81247728"/>
              </p:ext>
            </p:extLst>
          </p:nvPr>
        </p:nvGraphicFramePr>
        <p:xfrm>
          <a:off x="363984" y="843380"/>
          <a:ext cx="11718524" cy="5948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8524"/>
              </a:tblGrid>
              <a:tr h="2273333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Закон «Об образовании в РФ» от 29.12. 2012 г. № 273 – ФЗ 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 изменениями и дополнениями);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государственный образовательный стандарт;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Образовательная программа ОО;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ü"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перечень учебников, утверждённых, рекомендованных к использованию в образовательном процессе в образовательных учреждениях, реализующих программы общего образования.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712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МЕТОДИЧЕСКИМ РЕКОМЕНДАЦИЯМ ОТНОСЯТСЯ: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207581">
                <a:tc>
                  <a:txBody>
                    <a:bodyPr/>
                    <a:lstStyle/>
                    <a:p>
                      <a:pPr marL="285750" indent="-285750" algn="just">
                        <a:buClr>
                          <a:schemeClr val="accent2">
                            <a:lumMod val="75000"/>
                          </a:schemeClr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2000" b="1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Примерные ООП, основанные на ФГОС;</a:t>
                      </a:r>
                    </a:p>
                    <a:p>
                      <a:pPr marL="285750" indent="-285750" algn="just">
                        <a:buClr>
                          <a:schemeClr val="accent2">
                            <a:lumMod val="75000"/>
                          </a:schemeClr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РФ, приказ от 11.12.2020 г. № 712 «О внесении некоторых изменений в ФГОС общего образования по вопросам воспитания обучающихся».</a:t>
                      </a:r>
                    </a:p>
                    <a:p>
                      <a:pPr marL="285750" indent="-285750" algn="just">
                        <a:buClr>
                          <a:schemeClr val="accent2">
                            <a:lumMod val="75000"/>
                          </a:schemeClr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Минобразования и науки РФ, письмо от 28.10.2015 г. №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1786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«О рабочих программах учебных предметов»;</a:t>
                      </a:r>
                    </a:p>
                    <a:p>
                      <a:pPr marL="285750" indent="-285750" algn="just">
                        <a:buClr>
                          <a:schemeClr val="accent2">
                            <a:lumMod val="75000"/>
                          </a:schemeClr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МОНиМП КК, письмо от 13.07.2021 г. № 47-01-13-14546/21 «О составлении рабочих программ учебных предметов и календарно-тематического планирования».</a:t>
                      </a:r>
                    </a:p>
                    <a:p>
                      <a:pPr marL="285750" indent="-285750" algn="just">
                        <a:buClr>
                          <a:schemeClr val="accent2">
                            <a:lumMod val="75000"/>
                          </a:schemeClr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МОНиМП КК, письмо от 10.08.2021 г. № 47-01-13-16923/4 О дополнительных разъяснениях к письму от 13 июля 2021 г.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47-01-13-14546/21 «О составлении рабочих программ учебных предметов и календарно-тематического планирования».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3439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250" y="17756"/>
            <a:ext cx="11638626" cy="807868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РП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7250" y="807868"/>
            <a:ext cx="11638626" cy="59569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32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РП – 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обязанность учителя, которая зафиксирована в </a:t>
            </a:r>
            <a:r>
              <a:rPr lang="ru-RU" sz="62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Едином квалификационном справочнике, утверждённом приказом Минздравсоцразвития РФ от 26.08.2010 г. № 761н.</a:t>
            </a:r>
            <a:r>
              <a:rPr lang="ru-RU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РП разрабатывается </a:t>
            </a:r>
            <a:r>
              <a:rPr lang="ru-RU" sz="6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от содержания, а от планируемых результатов </a:t>
            </a: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(личностных, метапредметных, предметных). Содержание важно, но не является средством достижения результатов.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 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 и утверждения </a:t>
            </a: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РП регулирует 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локальный </a:t>
            </a: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нормативный 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 – Положение о рабочей </a:t>
            </a: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программе. </a:t>
            </a:r>
          </a:p>
          <a:p>
            <a:pPr marL="0" indent="0">
              <a:lnSpc>
                <a:spcPts val="2160"/>
              </a:lnSpc>
              <a:spcBef>
                <a:spcPts val="0"/>
              </a:spcBef>
              <a:buNone/>
            </a:pPr>
            <a:endParaRPr lang="ru-RU" sz="7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160"/>
              </a:lnSpc>
              <a:spcBef>
                <a:spcPts val="0"/>
              </a:spcBef>
              <a:buNone/>
            </a:pPr>
            <a:r>
              <a:rPr lang="ru-RU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160"/>
              </a:lnSpc>
              <a:spcBef>
                <a:spcPts val="0"/>
              </a:spcBef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не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регламентирует процессуальный аспект образования. </a:t>
            </a:r>
          </a:p>
          <a:p>
            <a:pPr marL="0" indent="0" algn="just">
              <a:lnSpc>
                <a:spcPts val="2160"/>
              </a:lnSpc>
              <a:spcBef>
                <a:spcPts val="0"/>
              </a:spcBef>
              <a:buNone/>
            </a:pP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это означает?</a:t>
            </a:r>
            <a:endParaRPr lang="ru-RU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160"/>
              </a:lnSpc>
              <a:spcBef>
                <a:spcPts val="0"/>
              </a:spcBef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не даёт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 на вопросы: </a:t>
            </a:r>
          </a:p>
          <a:p>
            <a:pPr marL="0" algn="just">
              <a:lnSpc>
                <a:spcPts val="2160"/>
              </a:lnSpc>
              <a:spcBef>
                <a:spcPts val="0"/>
              </a:spcBef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какой тематической последовательности будет происходить усвоение предмета? </a:t>
            </a:r>
          </a:p>
          <a:p>
            <a:pPr marL="0" algn="just">
              <a:lnSpc>
                <a:spcPts val="2160"/>
              </a:lnSpc>
              <a:spcBef>
                <a:spcPts val="0"/>
              </a:spcBef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аковы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 содержание и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объём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программы?</a:t>
            </a:r>
          </a:p>
          <a:p>
            <a:pPr marL="0" algn="just">
              <a:lnSpc>
                <a:spcPts val="2160"/>
              </a:lnSpc>
              <a:spcBef>
                <a:spcPts val="0"/>
              </a:spcBef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акие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способы,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приёмы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методы обучения использовать?</a:t>
            </a:r>
          </a:p>
          <a:p>
            <a:pPr marL="0" algn="just">
              <a:lnSpc>
                <a:spcPts val="2160"/>
              </a:lnSpc>
              <a:spcBef>
                <a:spcPts val="0"/>
              </a:spcBef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акова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быть степень интеграции,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обобщённости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преемственности в образовательных программах, особенно в инновационных учебных заведениях? и др.</a:t>
            </a:r>
          </a:p>
          <a:p>
            <a:pPr marL="0" indent="0" algn="just">
              <a:lnSpc>
                <a:spcPts val="2160"/>
              </a:lnSpc>
              <a:spcBef>
                <a:spcPts val="0"/>
              </a:spcBef>
              <a:buNone/>
            </a:pPr>
            <a:r>
              <a:rPr lang="ru-RU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и как отвечает на эти вопросы?</a:t>
            </a:r>
            <a:endParaRPr lang="ru-RU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2160"/>
              </a:lnSpc>
              <a:spcBef>
                <a:spcPts val="0"/>
              </a:spcBef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на эти вопросы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компетенция образовательной организации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самого педагога.</a:t>
            </a:r>
            <a:endParaRPr lang="ru-RU" sz="7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9400" y="3546629"/>
            <a:ext cx="1290000" cy="8018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7428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99" y="0"/>
            <a:ext cx="12038120" cy="59480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РП ПО ФГОС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35200255"/>
              </p:ext>
            </p:extLst>
          </p:nvPr>
        </p:nvGraphicFramePr>
        <p:xfrm>
          <a:off x="79899" y="656947"/>
          <a:ext cx="12038120" cy="6195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8924"/>
                <a:gridCol w="8549196"/>
              </a:tblGrid>
              <a:tr h="43780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Разделы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Комментарий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476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результаты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освоения учебного предмета, курса.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just">
                        <a:buFont typeface="+mj-lt"/>
                        <a:buAutoNum type="arabicPeriod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Личностные;</a:t>
                      </a:r>
                    </a:p>
                    <a:p>
                      <a:pPr marL="457200" indent="-457200" algn="just">
                        <a:buFont typeface="+mj-lt"/>
                        <a:buAutoNum type="arabicPeriod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Метапредметные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(межпредметные понятия и УУД);</a:t>
                      </a:r>
                    </a:p>
                    <a:p>
                      <a:pPr marL="457200" indent="-457200" algn="just">
                        <a:buFont typeface="+mj-lt"/>
                        <a:buAutoNum type="arabicPeriod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Предметные.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95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учебного предмета, курса.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РП – основа для: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действий с предметным содержанием (предметные образовательные результаты в ФГОС занимают 3 место);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универсальных учебных действий (группа метапредметных результатов занимает 2 место в ФГОС):</a:t>
                      </a:r>
                    </a:p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ценностей отношений, установок (1).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317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Тематическое планирование 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 учётом Программы воспитания и указанием количества часов, отводимых на освоение каждой темы.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тематического раздела, часы на его освоение,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 указанием количества академических часов, отводимых на освоение </a:t>
                      </a:r>
                      <a:r>
                        <a:rPr lang="ru-RU" sz="2000" b="1" i="1" u="sng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каждой темы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учебного предмета, учебного курса (в том числе внеурочной деятельности), учебного модуля, 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включая часы на текущий тематический контроль.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1355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800" b="1" dirty="0" smtClean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РП:</a:t>
                      </a:r>
                      <a:r>
                        <a:rPr lang="ru-RU" sz="1800" b="1" baseline="0" dirty="0" smtClean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структура последовательная, а программа должна быть «матричной», когда результат и содержание не «перед» тематическим планированием, а внутри него.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 smtClean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Тренд воспитания в РП.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Рабочие программы учебных курсов внеурочной деятельности также должны содержать указание на форму проведения занятий.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1958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043" y="97654"/>
            <a:ext cx="11940466" cy="86113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РАБОЧИХ ПРОГРАММАХ ДОЛЖНЫ ОТРАЖАТЬСЯ: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043" y="1091953"/>
            <a:ext cx="11940466" cy="56994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 воспитания;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Оценочные процедуры (КИМы) в приложении к рабочей программе;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по функциональной грамотности.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6556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043" y="97654"/>
            <a:ext cx="11940466" cy="86113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ГБОУ ИРО Краснодарского края</a:t>
            </a:r>
            <a:r>
              <a:rPr lang="ru-RU" sz="2800" b="1" u="sng" dirty="0" smtClean="0">
                <a:hlinkClick r:id="rId2"/>
              </a:rPr>
              <a:t> </a:t>
            </a:r>
            <a:r>
              <a:rPr lang="ru-RU" sz="2800" b="1" u="sng" dirty="0" smtClean="0">
                <a:hlinkClick r:id="rId2"/>
              </a:rPr>
              <a:t>  https</a:t>
            </a:r>
            <a:r>
              <a:rPr lang="ru-RU" sz="2800" b="1" u="sng" dirty="0" smtClean="0">
                <a:hlinkClick r:id="rId2"/>
              </a:rPr>
              <a:t>://iro23.ru/</a:t>
            </a:r>
            <a:r>
              <a:rPr lang="ru-RU" sz="2800" b="1" dirty="0" smtClean="0"/>
              <a:t>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62626" y="1275080"/>
            <a:ext cx="4972542" cy="4711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56972" y="1304544"/>
            <a:ext cx="4874324" cy="453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 rot="1109822">
            <a:off x="3608832" y="369417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 rot="10500051">
            <a:off x="6986016" y="385267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6556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043" y="97654"/>
            <a:ext cx="11940466" cy="86113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Институт стратегии </a:t>
            </a:r>
            <a:r>
              <a:rPr lang="ru-RU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образования</a:t>
            </a:r>
            <a:r>
              <a:rPr lang="en-US" sz="2800" b="1" smtClean="0"/>
              <a:t>https</a:t>
            </a:r>
            <a:r>
              <a:rPr lang="en-US" sz="2800" b="1" dirty="0" smtClean="0"/>
              <a:t>://instrao.ru/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1109822">
            <a:off x="3608832" y="369417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 rot="10500051">
            <a:off x="6986016" y="385267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0720" y="1253338"/>
            <a:ext cx="7876032" cy="5393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986556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043" y="97654"/>
            <a:ext cx="11940466" cy="86113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института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1109822">
            <a:off x="3608832" y="369417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0720" y="1548384"/>
            <a:ext cx="7912608" cy="481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86556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06532"/>
            <a:ext cx="8596668" cy="7102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899" y="106532"/>
            <a:ext cx="11993732" cy="6676008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9600" b="1" dirty="0" smtClean="0">
                <a:solidFill>
                  <a:srgbClr val="3333FF"/>
                </a:solidFill>
                <a:latin typeface="Gabriola" panose="04040605051002020D02" pitchFamily="82" charset="0"/>
                <a:cs typeface="Gautami" panose="020B0502040204020203" pitchFamily="34" charset="0"/>
              </a:rPr>
              <a:t>СПАСИБО ЗА ВНИМАНИЕ!</a:t>
            </a:r>
            <a:endParaRPr lang="ru-RU" sz="9600" b="1" dirty="0">
              <a:solidFill>
                <a:srgbClr val="3333FF"/>
              </a:solidFill>
              <a:latin typeface="Gabriola" panose="04040605051002020D02" pitchFamily="82" charset="0"/>
              <a:cs typeface="Gautami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4919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287" y="71022"/>
            <a:ext cx="11958222" cy="102981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ОБНОВЛЁННЫЕ ФЕДЕРАЛЬНЫЕ ГОСУДАРСТВЕННЫЕ ОБРАЗОВАТЕЛЬНЫЕ СТАНДАРТЫ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86869886"/>
              </p:ext>
            </p:extLst>
          </p:nvPr>
        </p:nvGraphicFramePr>
        <p:xfrm>
          <a:off x="123825" y="1189036"/>
          <a:ext cx="11958638" cy="5513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5907"/>
                <a:gridCol w="9232731"/>
              </a:tblGrid>
              <a:tr h="2756802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 НОО</a:t>
                      </a:r>
                      <a:endParaRPr lang="ru-RU" sz="4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4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государственный образовательный стандарт начального общего образования, утверждённый приказом </a:t>
                      </a:r>
                      <a:r>
                        <a:rPr lang="ru-RU" sz="4000" b="0" dirty="0" smtClean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РФ от 31.05.2021 г. № 286</a:t>
                      </a:r>
                      <a:endParaRPr lang="ru-RU" sz="4000" b="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56802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ФГОС ООО</a:t>
                      </a:r>
                      <a:endParaRPr lang="ru-RU" sz="4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4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государственный образовательный стандарт основного общего образования, утверждённый приказом </a:t>
                      </a:r>
                      <a:r>
                        <a:rPr lang="ru-RU" sz="4000" b="0" dirty="0" smtClean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РФ от 31.05.2021 г. № 287</a:t>
                      </a:r>
                      <a:endParaRPr lang="ru-RU" sz="4000" b="0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69183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287" y="71021"/>
            <a:ext cx="11967099" cy="205074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ts val="3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ОБНОВЛЁННЫЕ ФГОС НОО И ФГОС ООО С УЧЁТОМ ГОСУДАРСТВЕННОЙ ПОЛИТИКИ В СФЕРЕ ОБРАЗОВАНИЯ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29.12.2012 № 273 – ФЗ «ОБ ОБРАЗОВАНИИ В РОССИЙСКОЙ ФЕДЕРАЦИИ»</a:t>
            </a:r>
            <a:r>
              <a:rPr lang="ru-RU" sz="28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изменениями и дополнениями, вступает в силу с 13.07.2021 г., </a:t>
            </a:r>
            <a:r>
              <a:rPr lang="ru-RU" sz="22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изменениями и дополнениями, вступает в силу с </a:t>
            </a:r>
            <a:r>
              <a:rPr lang="ru-RU" sz="22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01.09.2021 г.))</a:t>
            </a:r>
            <a:endParaRPr lang="ru-RU" sz="22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0734900"/>
              </p:ext>
            </p:extLst>
          </p:nvPr>
        </p:nvGraphicFramePr>
        <p:xfrm>
          <a:off x="123825" y="2121762"/>
          <a:ext cx="11968164" cy="477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5503"/>
                <a:gridCol w="8922661"/>
              </a:tblGrid>
              <a:tr h="89309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УРОВНИ ОБРАЗОВАНИЯ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ОБНОВЛЁННЫЕ ОБРАЗОВАТЕЛЬНЫЕ ПРОГРАММЫ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589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НОО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ООП</a:t>
                      </a:r>
                      <a:r>
                        <a:rPr lang="ru-RU" sz="2800" b="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НОО </a:t>
                      </a:r>
                      <a:r>
                        <a:rPr lang="ru-RU" sz="2800" b="1" baseline="0" dirty="0" smtClean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(обязательный переход с 01.09.2022 г. – </a:t>
                      </a:r>
                    </a:p>
                    <a:p>
                      <a:pPr algn="ctr"/>
                      <a:r>
                        <a:rPr lang="ru-RU" sz="2800" b="1" baseline="0" dirty="0" smtClean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1-е классы – приём;</a:t>
                      </a:r>
                    </a:p>
                    <a:p>
                      <a:pPr algn="ctr"/>
                      <a:r>
                        <a:rPr lang="ru-RU" sz="2800" b="1" baseline="0" dirty="0" smtClean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2-4 классы с 01.09.2022 г. - перевод</a:t>
                      </a:r>
                      <a:endParaRPr lang="ru-RU" sz="2800" b="1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589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ООП ООО</a:t>
                      </a: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baseline="0" dirty="0" smtClean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(обязательный переход с 01.09.2022 г. – </a:t>
                      </a:r>
                    </a:p>
                    <a:p>
                      <a:pPr algn="ctr"/>
                      <a:r>
                        <a:rPr lang="ru-RU" sz="2800" b="1" baseline="0" dirty="0" smtClean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5-е классы)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5896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ООП СОО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20665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357" y="71022"/>
            <a:ext cx="11967099" cy="1100831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>
              <a:lnSpc>
                <a:spcPts val="3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ОБНОВЛЁННЫЕ ФГОС НОО И ФГОС ООО С УЧЁТОМ ГОСУДАРСТВЕННОЙ ПОЛИТИКИ В СФЕРЕ ОБРАЗОВАНИЯ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91714328"/>
              </p:ext>
            </p:extLst>
          </p:nvPr>
        </p:nvGraphicFramePr>
        <p:xfrm>
          <a:off x="124357" y="941033"/>
          <a:ext cx="11967099" cy="5823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7305"/>
                <a:gridCol w="4563122"/>
                <a:gridCol w="5326672"/>
              </a:tblGrid>
              <a:tr h="125003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УРОВНИ ОБРАЗОВАНИЯ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ОБРАЗОВАТЕЛЬНЫЕ ПРОГРАММЫ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РАБОЧИЕ ПРОГРАММЫ 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УЧЕБНЫМ ПРЕДМЕТАМ, 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УЧЕБНЫМ КУРСАМ, 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УЧЕБНЫМ МОДУЛЯМ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089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НОО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ООП</a:t>
                      </a:r>
                      <a:r>
                        <a:rPr lang="ru-RU" sz="23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НОО </a:t>
                      </a:r>
                      <a:r>
                        <a:rPr lang="ru-RU" sz="2300" b="1" baseline="0" dirty="0" smtClean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(для 1 – 4  классов) по обновлённым ФГОС НОО</a:t>
                      </a:r>
                      <a:endParaRPr lang="ru-RU" sz="2300" b="1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Рабочие программы </a:t>
                      </a:r>
                      <a:r>
                        <a:rPr lang="ru-RU" sz="2300" b="1" dirty="0" smtClean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(для 1 - 4 классов)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по обновлённым ФГОС</a:t>
                      </a:r>
                      <a:endParaRPr lang="ru-RU" sz="2300" b="1" dirty="0" smtClean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6089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  ООП</a:t>
                      </a:r>
                      <a:r>
                        <a:rPr lang="ru-RU" sz="23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ООО (для 6 – 9 классов) по действующим ФГОС.</a:t>
                      </a:r>
                      <a:endParaRPr lang="ru-RU" sz="23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  ООП</a:t>
                      </a:r>
                      <a:r>
                        <a:rPr lang="ru-RU" sz="23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ООО </a:t>
                      </a:r>
                      <a:r>
                        <a:rPr lang="ru-RU" sz="2300" b="1" baseline="0" dirty="0" smtClean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(для 5 классов) по обновлённым ФГОС ООО.</a:t>
                      </a:r>
                      <a:endParaRPr lang="ru-RU" sz="2300" b="1" dirty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Рабочие</a:t>
                      </a:r>
                      <a:r>
                        <a:rPr lang="ru-RU" sz="23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программы                                 (для 6 – 9 классов)</a:t>
                      </a:r>
                      <a:r>
                        <a:rPr lang="ru-RU" sz="2300" b="1" baseline="0" dirty="0" smtClean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3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действующим ФГОС.</a:t>
                      </a:r>
                    </a:p>
                    <a:p>
                      <a:pPr marL="457200" marR="0" lvl="0" indent="-4572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Рабочие программы </a:t>
                      </a:r>
                      <a:r>
                        <a:rPr lang="ru-RU" sz="2300" b="1" dirty="0" smtClean="0">
                          <a:solidFill>
                            <a:srgbClr val="3333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(для 5 классов)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по обновлённым ФГОС.</a:t>
                      </a:r>
                      <a:endParaRPr lang="ru-RU" sz="2300" b="1" dirty="0" smtClean="0">
                        <a:solidFill>
                          <a:srgbClr val="3333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1537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ООП СОО </a:t>
                      </a:r>
                      <a:r>
                        <a:rPr lang="ru-RU" sz="23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(для 10 – 11 классов) по действующим ФГОС.</a:t>
                      </a:r>
                      <a:endParaRPr lang="ru-RU" sz="23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Рабочие</a:t>
                      </a:r>
                      <a:r>
                        <a:rPr lang="ru-RU" sz="23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программы по действующим ФГОС.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02142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676" y="213064"/>
            <a:ext cx="11878322" cy="781235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Обновлённые ФГОС – уклон на вариативность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676" y="1091953"/>
            <a:ext cx="11878322" cy="565507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lnSpc>
                <a:spcPts val="3360"/>
              </a:lnSpc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Обновлённые ФГОС обеспечивают вариативность содержания образовательных программ,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формирования программ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различного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сложности и направленности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учётом образовательных потребностей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 детей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ts val="3360"/>
              </a:lnSpc>
              <a:spcBef>
                <a:spcPts val="0"/>
              </a:spcBef>
              <a:buNone/>
            </a:pP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ts val="3360"/>
              </a:lnSpc>
              <a:spcBef>
                <a:spcPts val="0"/>
              </a:spcBef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Закрепили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способа, как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этого достичь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algn="just">
              <a:lnSpc>
                <a:spcPts val="3360"/>
              </a:lnSpc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сочетать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предметы,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курсы, учебные модули;</a:t>
            </a:r>
          </a:p>
          <a:p>
            <a:pPr marL="0" algn="just">
              <a:lnSpc>
                <a:spcPts val="3360"/>
              </a:lnSpc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вводить углублённое изучение предмета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algn="just">
              <a:lnSpc>
                <a:spcPts val="3360"/>
              </a:lnSpc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разрабатывать ИУП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для ускоренного обучения, в пределах осваиваемой программы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ООО,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адаптированной, в порядке, установленном локальными нормативными актами Организации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6359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676" y="213064"/>
            <a:ext cx="11878322" cy="131389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Обновлённые ФГОС –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уточнили и расширили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результатам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 ООП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676" y="1784411"/>
            <a:ext cx="11878322" cy="496261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 algn="just">
              <a:lnSpc>
                <a:spcPts val="3960"/>
              </a:lnSpc>
              <a:spcBef>
                <a:spcPts val="0"/>
              </a:spcBef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Затронули 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личностные, метапредметные 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предметные.</a:t>
            </a:r>
          </a:p>
          <a:p>
            <a:pPr marL="0" indent="0" algn="just">
              <a:lnSpc>
                <a:spcPts val="3960"/>
              </a:lnSpc>
              <a:spcBef>
                <a:spcPts val="0"/>
              </a:spcBef>
              <a:buNone/>
            </a:pPr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Добавили 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по </a:t>
            </a:r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модулю ОРКСЭ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ts val="3960"/>
              </a:lnSpc>
              <a:spcBef>
                <a:spcPts val="0"/>
              </a:spcBef>
              <a:buNone/>
            </a:pPr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На 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 ООО </a:t>
            </a:r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установили требования 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предметным результатам изучения учебных предметов 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"Математика", "Информатика", "Физика", "Химия", "Биология" на базовом и углублённом </a:t>
            </a:r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уровнях.</a:t>
            </a:r>
          </a:p>
          <a:p>
            <a:pPr marL="0" indent="0" algn="just">
              <a:lnSpc>
                <a:spcPts val="3960"/>
              </a:lnSpc>
              <a:spcBef>
                <a:spcPts val="0"/>
              </a:spcBef>
              <a:buNone/>
            </a:pPr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Усиливают 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акценты на изучение явлений и процессов современной России и мира в целом, современного состояния </a:t>
            </a:r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науки.</a:t>
            </a:r>
            <a:endParaRPr lang="ru-RU" sz="3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9985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676" y="213064"/>
            <a:ext cx="11878322" cy="103868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Обновлённые ФГОС – о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бразовательные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676" y="1331651"/>
            <a:ext cx="11878322" cy="541537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программы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ООО,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адаптированной, Организация вправе применять:</a:t>
            </a:r>
          </a:p>
          <a:p>
            <a:pPr lvl="0" algn="just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образовательные технологии, в том числе электронное обучение, дистанционные образовательные технологии;</a:t>
            </a:r>
          </a:p>
          <a:p>
            <a:pPr lvl="0" algn="just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модульный принцип представления содержания указанной программы и построения учебных планов, использования соответствующих образовательных технологий.</a:t>
            </a:r>
          </a:p>
        </p:txBody>
      </p:sp>
    </p:spTree>
    <p:extLst>
      <p:ext uri="{BB962C8B-B14F-4D97-AF65-F5344CB8AC3E}">
        <p14:creationId xmlns="" xmlns:p14="http://schemas.microsoft.com/office/powerpoint/2010/main" val="656460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676" y="213065"/>
            <a:ext cx="11878322" cy="74572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Обновлённые ФГОС –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деление обучающихся на группы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676" y="958789"/>
            <a:ext cx="11878322" cy="578824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lnSpc>
                <a:spcPts val="3960"/>
              </a:lnSpc>
              <a:spcBef>
                <a:spcPts val="0"/>
              </a:spcBef>
              <a:buNone/>
            </a:pPr>
            <a:r>
              <a:rPr lang="ru-RU" sz="3600" dirty="0" smtClean="0"/>
              <a:t>    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деятельности по программе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ООО,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адаптированной, может быть основана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делении обучающихся на группы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различное построение учебного процесса в выделенных группах </a:t>
            </a:r>
            <a:r>
              <a:rPr lang="ru-RU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учётом их успеваемости, образовательных потребностей и интересов, психического и физического здоровья, пола, общественных и профессиональных целей, в том числе обеспечивающей углублённое изучение отдельных предметных областей, учебных предметов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(профильное обучение)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 обучения).</a:t>
            </a:r>
          </a:p>
        </p:txBody>
      </p:sp>
    </p:spTree>
    <p:extLst>
      <p:ext uri="{BB962C8B-B14F-4D97-AF65-F5344CB8AC3E}">
        <p14:creationId xmlns="" xmlns:p14="http://schemas.microsoft.com/office/powerpoint/2010/main" val="369675019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17828</TotalTime>
  <Words>2201</Words>
  <Application>Microsoft Office PowerPoint</Application>
  <PresentationFormat>Произвольный</PresentationFormat>
  <Paragraphs>213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Грань</vt:lpstr>
      <vt:lpstr>  ВВЕДЕНИЕ ОБНОВЛЁННЫХ ФГОС НОО И ФГОС ООО </vt:lpstr>
      <vt:lpstr>ЦЕЛИ РОССИЙСКОГО ОБРАЗОВАНИЯ</vt:lpstr>
      <vt:lpstr>ОБНОВЛЁННЫЕ ФЕДЕРАЛЬНЫЕ ГОСУДАРСТВЕННЫЕ ОБРАЗОВАТЕЛЬНЫЕ СТАНДАРТЫ</vt:lpstr>
      <vt:lpstr>ОБНОВЛЁННЫЕ ФГОС НОО И ФГОС ООО С УЧЁТОМ ГОСУДАРСТВЕННОЙ ПОЛИТИКИ В СФЕРЕ ОБРАЗОВАНИЯ  (ФЕДЕРАЛЬНЫЙ ЗАКОН ОТ 29.12.2012 № 273 – ФЗ «ОБ ОБРАЗОВАНИИ В РОССИЙСКОЙ ФЕДЕРАЦИИ» (с изменениями и дополнениями, вступает в силу с 13.07.2021 г., с изменениями и дополнениями, вступает в силу с 01.09.2021 г.))</vt:lpstr>
      <vt:lpstr>ОБНОВЛЁННЫЕ ФГОС НОО И ФГОС ООО С УЧЁТОМ ГОСУДАРСТВЕННОЙ ПОЛИТИКИ В СФЕРЕ ОБРАЗОВАНИЯ  </vt:lpstr>
      <vt:lpstr>Обновлённые ФГОС – уклон на вариативность</vt:lpstr>
      <vt:lpstr>Обновлённые ФГОС – уточнили и расширили требования к результатам освоения ООП </vt:lpstr>
      <vt:lpstr>Обновлённые ФГОС – образовательные технологии</vt:lpstr>
      <vt:lpstr>Обновлённые ФГОС – деление обучающихся на группы</vt:lpstr>
      <vt:lpstr>Промежуточная аттестация</vt:lpstr>
      <vt:lpstr>Обновлённые ФГОС – повышение эффективности усвоения знаний и учебных действий</vt:lpstr>
      <vt:lpstr>Требования к кабинетам</vt:lpstr>
      <vt:lpstr>ОСНОВНАЯ ОБРАЗОВАТЕЛЬНАЯ ПРОГРАММА (ООП)  (ФЗ «Об образовании в РФ» от 29.12. 2012 г. № 273 – ФЗ  (с изменениями и дополнениями)</vt:lpstr>
      <vt:lpstr>ОСНОВНАЯ ОБРАЗОВАТЕЛЬНАЯ ПРОГРАММА (ООП)  (ФЗ «Об образовании в РФ» от 29.12. 2012 г. № 273 – ФЗ  (с изменениями и дополнениями)</vt:lpstr>
      <vt:lpstr>Требования к структуре программы основного общего образования</vt:lpstr>
      <vt:lpstr>СТРУКТУРА ООП  (ФГОС НОО, утверждённый приказом МП РФ от 31.05.2021 г. № 286;  ФГОС ООО, утверждённый приказом МП РФ от 31.05.2021 г. № 287) </vt:lpstr>
      <vt:lpstr>СТРУКТУРА ООП  (ФГОС НОО, утверждённый приказом МП РФ от 31.05.2021 г. № 286;  ФГОС ООО, утверждённый приказом МП РФ от 31.05.2021 г. № 287)</vt:lpstr>
      <vt:lpstr>СТРУКТУРА ООП  (ФГОС НОО, утверждённый приказом МП РФ от 31.05.2021 г. № 286;  ФГОС ООО, утверждённый приказом МП РФ от 31.05.2021 г. № 287)</vt:lpstr>
      <vt:lpstr>ООП, РП, ПООП</vt:lpstr>
      <vt:lpstr>ДОГОВОРИМСЯ О ПОНЯТИЯХ</vt:lpstr>
      <vt:lpstr>ЧТО ПОНИМАЕМ ПОД  РАБОЧИМИ ПРОГРАММАМИ?</vt:lpstr>
      <vt:lpstr>ИСХОДНЫМИ ДОКУМЕНТАМИ ДЛЯ СОСТАВЛЕНИЯ РП УЧЕБНЫХ ПРЕДМЕТОВ, УЧЕБНЫХ КУРСОВ ЯВЛЯЮТСЯ:</vt:lpstr>
      <vt:lpstr>РАЗРАБОТКА РП</vt:lpstr>
      <vt:lpstr>СТРУКТУРА РП ПО ФГОС</vt:lpstr>
      <vt:lpstr>В РАБОЧИХ ПРОГРАММАХ ДОЛЖНЫ ОТРАЖАТЬСЯ:</vt:lpstr>
      <vt:lpstr>Сайт ГБОУ ИРО Краснодарского края   https://iro23.ru/ </vt:lpstr>
      <vt:lpstr>Сайт Институт стратегии развития образованияhttps://instrao.ru/</vt:lpstr>
      <vt:lpstr>Сайт института 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И КОРРЕКТИРОВКА РАБОЧИХ ПРОГРАММ</dc:title>
  <dc:creator>Katya</dc:creator>
  <cp:lastModifiedBy>Надя</cp:lastModifiedBy>
  <cp:revision>277</cp:revision>
  <dcterms:created xsi:type="dcterms:W3CDTF">2021-06-04T04:50:49Z</dcterms:created>
  <dcterms:modified xsi:type="dcterms:W3CDTF">2022-02-18T06:40:36Z</dcterms:modified>
</cp:coreProperties>
</file>